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74" r:id="rId4"/>
    <p:sldId id="275" r:id="rId5"/>
    <p:sldId id="271" r:id="rId6"/>
    <p:sldId id="277" r:id="rId7"/>
    <p:sldId id="272" r:id="rId8"/>
    <p:sldId id="278" r:id="rId9"/>
    <p:sldId id="27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731" autoAdjust="0"/>
  </p:normalViewPr>
  <p:slideViewPr>
    <p:cSldViewPr snapToGrid="0">
      <p:cViewPr varScale="1">
        <p:scale>
          <a:sx n="72" d="100"/>
          <a:sy n="72" d="100"/>
        </p:scale>
        <p:origin x="-1648"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224C0B-99A6-4B65-9FAA-86FC8A041266}" type="datetimeFigureOut">
              <a:rPr lang="en-US" smtClean="0"/>
              <a:t>1/12/21</a:t>
            </a:fld>
            <a:endParaRPr lang="en-US"/>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1B901A-6415-49D4-B70D-F22595E9D9B7}" type="slidenum">
              <a:rPr lang="en-US" smtClean="0"/>
              <a:t>‹#›</a:t>
            </a:fld>
            <a:endParaRPr lang="en-US"/>
          </a:p>
        </p:txBody>
      </p:sp>
    </p:spTree>
    <p:extLst>
      <p:ext uri="{BB962C8B-B14F-4D97-AF65-F5344CB8AC3E}">
        <p14:creationId xmlns:p14="http://schemas.microsoft.com/office/powerpoint/2010/main" val="70781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10"/>
          </p:nvPr>
        </p:nvSpPr>
        <p:spPr/>
        <p:txBody>
          <a:bodyPr/>
          <a:lstStyle/>
          <a:p>
            <a:fld id="{F51B901A-6415-49D4-B70D-F22595E9D9B7}" type="slidenum">
              <a:rPr lang="en-US" smtClean="0"/>
              <a:t>1</a:t>
            </a:fld>
            <a:endParaRPr lang="en-US"/>
          </a:p>
        </p:txBody>
      </p:sp>
    </p:spTree>
    <p:extLst>
      <p:ext uri="{BB962C8B-B14F-4D97-AF65-F5344CB8AC3E}">
        <p14:creationId xmlns:p14="http://schemas.microsoft.com/office/powerpoint/2010/main" val="702428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1B901A-6415-49D4-B70D-F22595E9D9B7}" type="slidenum">
              <a:rPr lang="en-US" smtClean="0"/>
              <a:t>2</a:t>
            </a:fld>
            <a:endParaRPr lang="en-US"/>
          </a:p>
        </p:txBody>
      </p:sp>
    </p:spTree>
    <p:extLst>
      <p:ext uri="{BB962C8B-B14F-4D97-AF65-F5344CB8AC3E}">
        <p14:creationId xmlns:p14="http://schemas.microsoft.com/office/powerpoint/2010/main" val="148672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1B901A-6415-49D4-B70D-F22595E9D9B7}" type="slidenum">
              <a:rPr lang="en-US" smtClean="0"/>
              <a:t>5</a:t>
            </a:fld>
            <a:endParaRPr lang="en-US"/>
          </a:p>
        </p:txBody>
      </p:sp>
    </p:spTree>
    <p:extLst>
      <p:ext uri="{BB962C8B-B14F-4D97-AF65-F5344CB8AC3E}">
        <p14:creationId xmlns:p14="http://schemas.microsoft.com/office/powerpoint/2010/main" val="252302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1B901A-6415-49D4-B70D-F22595E9D9B7}" type="slidenum">
              <a:rPr lang="en-US" smtClean="0"/>
              <a:t>6</a:t>
            </a:fld>
            <a:endParaRPr lang="en-US"/>
          </a:p>
        </p:txBody>
      </p:sp>
    </p:spTree>
    <p:extLst>
      <p:ext uri="{BB962C8B-B14F-4D97-AF65-F5344CB8AC3E}">
        <p14:creationId xmlns:p14="http://schemas.microsoft.com/office/powerpoint/2010/main" val="252302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1B901A-6415-49D4-B70D-F22595E9D9B7}" type="slidenum">
              <a:rPr lang="en-US" smtClean="0"/>
              <a:t>9</a:t>
            </a:fld>
            <a:endParaRPr lang="en-US"/>
          </a:p>
        </p:txBody>
      </p:sp>
    </p:spTree>
    <p:extLst>
      <p:ext uri="{BB962C8B-B14F-4D97-AF65-F5344CB8AC3E}">
        <p14:creationId xmlns:p14="http://schemas.microsoft.com/office/powerpoint/2010/main" val="2241319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51104C3-DAEA-4493-8847-DDB4E4E1B19C}"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1386260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51104C3-DAEA-4493-8847-DDB4E4E1B19C}"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3535061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51104C3-DAEA-4493-8847-DDB4E4E1B19C}"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3630318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51104C3-DAEA-4493-8847-DDB4E4E1B19C}"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4074772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651104C3-DAEA-4493-8847-DDB4E4E1B19C}" type="datetimeFigureOut">
              <a:rPr lang="en-US" smtClean="0"/>
              <a:t>1/12/21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417065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51104C3-DAEA-4493-8847-DDB4E4E1B19C}"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3131181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51104C3-DAEA-4493-8847-DDB4E4E1B19C}" type="datetimeFigureOut">
              <a:rPr lang="en-US" smtClean="0"/>
              <a:t>1/12/21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2093440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651104C3-DAEA-4493-8847-DDB4E4E1B19C}" type="datetimeFigureOut">
              <a:rPr lang="en-US" smtClean="0"/>
              <a:t>1/12/21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80399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104C3-DAEA-4493-8847-DDB4E4E1B19C}" type="datetimeFigureOut">
              <a:rPr lang="en-US" smtClean="0"/>
              <a:t>1/12/21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2373882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651104C3-DAEA-4493-8847-DDB4E4E1B19C}"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3922767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651104C3-DAEA-4493-8847-DDB4E4E1B19C}" type="datetimeFigureOut">
              <a:rPr lang="en-US" smtClean="0"/>
              <a:t>1/12/21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F9F3F-9D1E-4BE7-9785-01F40034EE1B}" type="slidenum">
              <a:rPr lang="en-US" smtClean="0"/>
              <a:t>‹#›</a:t>
            </a:fld>
            <a:endParaRPr lang="en-US"/>
          </a:p>
        </p:txBody>
      </p:sp>
    </p:spTree>
    <p:extLst>
      <p:ext uri="{BB962C8B-B14F-4D97-AF65-F5344CB8AC3E}">
        <p14:creationId xmlns:p14="http://schemas.microsoft.com/office/powerpoint/2010/main" val="6714379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1104C3-DAEA-4493-8847-DDB4E4E1B19C}" type="datetimeFigureOut">
              <a:rPr lang="en-US" smtClean="0"/>
              <a:t>1/12/21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F9F3F-9D1E-4BE7-9785-01F40034EE1B}" type="slidenum">
              <a:rPr lang="en-US" smtClean="0"/>
              <a:t>‹#›</a:t>
            </a:fld>
            <a:endParaRPr lang="en-US"/>
          </a:p>
        </p:txBody>
      </p:sp>
    </p:spTree>
    <p:extLst>
      <p:ext uri="{BB962C8B-B14F-4D97-AF65-F5344CB8AC3E}">
        <p14:creationId xmlns:p14="http://schemas.microsoft.com/office/powerpoint/2010/main" val="1920594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6.jpg"/><Relationship Id="rId6"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olo 3"/>
          <p:cNvSpPr>
            <a:spLocks noGrp="1"/>
          </p:cNvSpPr>
          <p:nvPr>
            <p:ph type="ctrTitle"/>
          </p:nvPr>
        </p:nvSpPr>
        <p:spPr>
          <a:xfrm>
            <a:off x="891540" y="1962856"/>
            <a:ext cx="7772400" cy="1756229"/>
          </a:xfrm>
        </p:spPr>
        <p:txBody>
          <a:bodyPr>
            <a:normAutofit fontScale="90000"/>
          </a:bodyPr>
          <a:lstStyle/>
          <a:p>
            <a:pPr algn="ctr">
              <a:lnSpc>
                <a:spcPct val="107000"/>
              </a:lnSpc>
              <a:spcAft>
                <a:spcPts val="800"/>
              </a:spcAft>
            </a:pPr>
            <a:r>
              <a:rPr lang="en-US" b="1" dirty="0">
                <a:solidFill>
                  <a:srgbClr val="0070C0"/>
                </a:solidFill>
                <a:latin typeface="+mn-lt"/>
              </a:rPr>
              <a:t>TOOLKIT </a:t>
            </a:r>
            <a:br>
              <a:rPr lang="en-US" b="1" dirty="0">
                <a:solidFill>
                  <a:srgbClr val="0070C0"/>
                </a:solidFill>
                <a:latin typeface="+mn-lt"/>
              </a:rPr>
            </a:br>
            <a:r>
              <a:rPr lang="en-GB" sz="3100" b="1" dirty="0" smtClean="0">
                <a:solidFill>
                  <a:srgbClr val="0070C0"/>
                </a:solidFill>
                <a:latin typeface="Calibri" panose="020F0502020204030204" pitchFamily="34" charset="0"/>
                <a:ea typeface="Calibri" panose="020F0502020204030204" pitchFamily="34" charset="0"/>
                <a:cs typeface="Arial" panose="020B0604020202020204" pitchFamily="34" charset="0"/>
              </a:rPr>
              <a:t>CASCADE </a:t>
            </a:r>
            <a:r>
              <a:rPr lang="en-GB" sz="3100" b="1" dirty="0" smtClean="0">
                <a:solidFill>
                  <a:srgbClr val="0070C0"/>
                </a:solidFill>
                <a:latin typeface="Calibri" panose="020F0502020204030204" pitchFamily="34" charset="0"/>
                <a:ea typeface="Calibri" panose="020F0502020204030204" pitchFamily="34" charset="0"/>
                <a:cs typeface="Arial" panose="020B0604020202020204" pitchFamily="34" charset="0"/>
              </a:rPr>
              <a:t>TRAINING</a:t>
            </a:r>
            <a:br>
              <a:rPr lang="en-GB" sz="3100" b="1" dirty="0" smtClean="0">
                <a:solidFill>
                  <a:srgbClr val="0070C0"/>
                </a:solidFill>
                <a:latin typeface="Calibri" panose="020F0502020204030204" pitchFamily="34" charset="0"/>
                <a:ea typeface="Calibri" panose="020F0502020204030204" pitchFamily="34" charset="0"/>
                <a:cs typeface="Arial" panose="020B0604020202020204" pitchFamily="34" charset="0"/>
              </a:rPr>
            </a:br>
            <a:r>
              <a:rPr lang="en-GB" sz="3100" b="1" dirty="0" smtClean="0">
                <a:solidFill>
                  <a:srgbClr val="0070C0"/>
                </a:solidFill>
                <a:latin typeface="Calibri" panose="020F0502020204030204" pitchFamily="34" charset="0"/>
                <a:ea typeface="Calibri" panose="020F0502020204030204" pitchFamily="34" charset="0"/>
                <a:cs typeface="Arial" panose="020B0604020202020204" pitchFamily="34" charset="0"/>
              </a:rPr>
              <a:t>INTERNATIONALISATION OF HIGHER EDUCATION</a:t>
            </a:r>
            <a:endParaRPr lang="en-US" b="1" dirty="0">
              <a:solidFill>
                <a:srgbClr val="0070C0"/>
              </a:solidFill>
              <a:latin typeface="+mn-lt"/>
            </a:endParaRPr>
          </a:p>
        </p:txBody>
      </p:sp>
      <p:sp>
        <p:nvSpPr>
          <p:cNvPr id="5" name="Sottotitolo 4"/>
          <p:cNvSpPr>
            <a:spLocks noGrp="1"/>
          </p:cNvSpPr>
          <p:nvPr>
            <p:ph type="subTitle" idx="1"/>
          </p:nvPr>
        </p:nvSpPr>
        <p:spPr>
          <a:xfrm>
            <a:off x="1318585" y="4467996"/>
            <a:ext cx="6858000" cy="1110626"/>
          </a:xfrm>
        </p:spPr>
        <p:txBody>
          <a:bodyPr>
            <a:noAutofit/>
          </a:bodyPr>
          <a:lstStyle/>
          <a:p>
            <a:r>
              <a:rPr lang="en-US" sz="2800" b="1" dirty="0" smtClean="0">
                <a:solidFill>
                  <a:srgbClr val="0070C0"/>
                </a:solidFill>
              </a:rPr>
              <a:t>SOUPHANOUVONG UNIVERSITY</a:t>
            </a:r>
            <a:endParaRPr lang="en-US" sz="2800" b="1" dirty="0">
              <a:solidFill>
                <a:srgbClr val="0070C0"/>
              </a:solidFill>
            </a:endParaRPr>
          </a:p>
          <a:p>
            <a:r>
              <a:rPr lang="en-US" sz="2800" b="1">
                <a:solidFill>
                  <a:srgbClr val="0070C0"/>
                </a:solidFill>
              </a:rPr>
              <a:t> </a:t>
            </a:r>
            <a:r>
              <a:rPr lang="en-US" sz="2800" b="1" smtClean="0">
                <a:solidFill>
                  <a:srgbClr val="0070C0"/>
                </a:solidFill>
              </a:rPr>
              <a:t>1</a:t>
            </a:r>
            <a:r>
              <a:rPr lang="en-US" sz="2800" b="1" baseline="30000" smtClean="0">
                <a:solidFill>
                  <a:srgbClr val="0070C0"/>
                </a:solidFill>
              </a:rPr>
              <a:t>st</a:t>
            </a:r>
            <a:r>
              <a:rPr lang="en-US" sz="2800" b="1" smtClean="0">
                <a:solidFill>
                  <a:srgbClr val="0070C0"/>
                </a:solidFill>
              </a:rPr>
              <a:t> December 2021</a:t>
            </a:r>
            <a:endParaRPr lang="en-US" sz="2800" b="1" dirty="0">
              <a:solidFill>
                <a:srgbClr val="0070C0"/>
              </a:solidFill>
            </a:endParaRPr>
          </a:p>
        </p:txBody>
      </p:sp>
      <p:pic>
        <p:nvPicPr>
          <p:cNvPr id="8" name="Immagine 7"/>
          <p:cNvPicPr>
            <a:picLocks noChangeAspect="1"/>
          </p:cNvPicPr>
          <p:nvPr/>
        </p:nvPicPr>
        <p:blipFill>
          <a:blip r:embed="rId4"/>
          <a:stretch>
            <a:fillRect/>
          </a:stretch>
        </p:blipFill>
        <p:spPr>
          <a:xfrm>
            <a:off x="6529860" y="205324"/>
            <a:ext cx="2434875" cy="408287"/>
          </a:xfrm>
          <a:prstGeom prst="rect">
            <a:avLst/>
          </a:prstGeom>
        </p:spPr>
      </p:pic>
      <p:pic>
        <p:nvPicPr>
          <p:cNvPr id="6" name="Immagine 5"/>
          <p:cNvPicPr>
            <a:picLocks noChangeAspect="1"/>
          </p:cNvPicPr>
          <p:nvPr/>
        </p:nvPicPr>
        <p:blipFill>
          <a:blip r:embed="rId5"/>
          <a:stretch>
            <a:fillRect/>
          </a:stretch>
        </p:blipFill>
        <p:spPr>
          <a:xfrm>
            <a:off x="133302" y="146182"/>
            <a:ext cx="1109568" cy="1188823"/>
          </a:xfrm>
          <a:prstGeom prst="rect">
            <a:avLst/>
          </a:prstGeom>
        </p:spPr>
      </p:pic>
      <p:sp>
        <p:nvSpPr>
          <p:cNvPr id="7" name="Sottotitolo 4"/>
          <p:cNvSpPr txBox="1">
            <a:spLocks/>
          </p:cNvSpPr>
          <p:nvPr/>
        </p:nvSpPr>
        <p:spPr>
          <a:xfrm>
            <a:off x="684738" y="6117095"/>
            <a:ext cx="2535897" cy="51979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200" b="1" dirty="0" smtClean="0">
                <a:solidFill>
                  <a:srgbClr val="0070C0"/>
                </a:solidFill>
              </a:rPr>
              <a:t>By: </a:t>
            </a:r>
            <a:r>
              <a:rPr lang="en-US" sz="1200" b="1" dirty="0" err="1" smtClean="0">
                <a:solidFill>
                  <a:srgbClr val="0070C0"/>
                </a:solidFill>
              </a:rPr>
              <a:t>Thongkham</a:t>
            </a:r>
            <a:r>
              <a:rPr lang="en-US" sz="1200" b="1" dirty="0" smtClean="0">
                <a:solidFill>
                  <a:srgbClr val="0070C0"/>
                </a:solidFill>
              </a:rPr>
              <a:t> HUNGSAVATH</a:t>
            </a:r>
          </a:p>
          <a:p>
            <a:pPr algn="l"/>
            <a:r>
              <a:rPr lang="en-US" sz="1200" b="1" dirty="0" smtClean="0">
                <a:solidFill>
                  <a:srgbClr val="0070C0"/>
                </a:solidFill>
              </a:rPr>
              <a:t>E-mail: </a:t>
            </a:r>
            <a:r>
              <a:rPr lang="en-US" sz="1200" b="1" dirty="0" err="1" smtClean="0">
                <a:solidFill>
                  <a:srgbClr val="0070C0"/>
                </a:solidFill>
              </a:rPr>
              <a:t>thongkham.hsv@gmail.com</a:t>
            </a:r>
            <a:endParaRPr lang="en-US" sz="1200" b="1" dirty="0" smtClean="0">
              <a:solidFill>
                <a:srgbClr val="0070C0"/>
              </a:solidFill>
            </a:endParaRPr>
          </a:p>
        </p:txBody>
      </p:sp>
      <p:pic>
        <p:nvPicPr>
          <p:cNvPr id="9" name="Picture 8" descr="logo_su_1.pd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16151" y="5200665"/>
            <a:ext cx="1062897" cy="1239695"/>
          </a:xfrm>
          <a:prstGeom prst="rect">
            <a:avLst/>
          </a:prstGeom>
        </p:spPr>
      </p:pic>
      <p:sp>
        <p:nvSpPr>
          <p:cNvPr id="10" name="Sottotitolo 4"/>
          <p:cNvSpPr txBox="1">
            <a:spLocks/>
          </p:cNvSpPr>
          <p:nvPr/>
        </p:nvSpPr>
        <p:spPr>
          <a:xfrm>
            <a:off x="7167020" y="6328763"/>
            <a:ext cx="1976979" cy="41396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000" b="1" dirty="0" smtClean="0">
                <a:solidFill>
                  <a:srgbClr val="0070C0"/>
                </a:solidFill>
              </a:rPr>
              <a:t>SOUPHANOUVONG UNIVERSITY</a:t>
            </a:r>
          </a:p>
          <a:p>
            <a:r>
              <a:rPr lang="en-US" sz="1000" b="1" dirty="0" smtClean="0">
                <a:solidFill>
                  <a:srgbClr val="0070C0"/>
                </a:solidFill>
              </a:rPr>
              <a:t> </a:t>
            </a:r>
            <a:endParaRPr lang="en-US" sz="1000" b="1" dirty="0">
              <a:solidFill>
                <a:srgbClr val="0070C0"/>
              </a:solidFill>
            </a:endParaRPr>
          </a:p>
        </p:txBody>
      </p:sp>
    </p:spTree>
    <p:extLst>
      <p:ext uri="{BB962C8B-B14F-4D97-AF65-F5344CB8AC3E}">
        <p14:creationId xmlns:p14="http://schemas.microsoft.com/office/powerpoint/2010/main" val="1679105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7495674" cy="1152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solidFill>
                <a:srgbClr val="0E00C8"/>
              </a:solidFill>
            </a:endParaRPr>
          </a:p>
        </p:txBody>
      </p:sp>
      <p:sp>
        <p:nvSpPr>
          <p:cNvPr id="2" name="CasellaDiTesto 7"/>
          <p:cNvSpPr txBox="1">
            <a:spLocks noChangeArrowheads="1"/>
          </p:cNvSpPr>
          <p:nvPr/>
        </p:nvSpPr>
        <p:spPr bwMode="auto">
          <a:xfrm>
            <a:off x="0" y="130174"/>
            <a:ext cx="6121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800" b="1" dirty="0" err="1" smtClean="0">
                <a:solidFill>
                  <a:srgbClr val="0E00C8"/>
                </a:solidFill>
              </a:rPr>
              <a:t>Internationalisation</a:t>
            </a:r>
            <a:r>
              <a:rPr lang="it-IT" altLang="it-IT" sz="2800" b="1" dirty="0" smtClean="0">
                <a:solidFill>
                  <a:srgbClr val="0E00C8"/>
                </a:solidFill>
              </a:rPr>
              <a:t> of </a:t>
            </a:r>
            <a:r>
              <a:rPr lang="it-IT" altLang="it-IT" sz="2800" b="1" dirty="0" err="1" smtClean="0">
                <a:solidFill>
                  <a:srgbClr val="0E00C8"/>
                </a:solidFill>
              </a:rPr>
              <a:t>Higher</a:t>
            </a:r>
            <a:r>
              <a:rPr lang="it-IT" altLang="it-IT" sz="2800" b="1" dirty="0" smtClean="0">
                <a:solidFill>
                  <a:srgbClr val="0E00C8"/>
                </a:solidFill>
              </a:rPr>
              <a:t> </a:t>
            </a:r>
            <a:r>
              <a:rPr lang="it-IT" altLang="it-IT" sz="2800" b="1" dirty="0" err="1" smtClean="0">
                <a:solidFill>
                  <a:srgbClr val="0E00C8"/>
                </a:solidFill>
              </a:rPr>
              <a:t>Education</a:t>
            </a:r>
            <a:endParaRPr lang="it-IT" altLang="it-IT" sz="2400" b="1" dirty="0">
              <a:solidFill>
                <a:srgbClr val="0E00C8"/>
              </a:solidFill>
            </a:endParaRPr>
          </a:p>
        </p:txBody>
      </p:sp>
      <p:pic>
        <p:nvPicPr>
          <p:cNvPr id="7" name="Immagine 6"/>
          <p:cNvPicPr>
            <a:picLocks noChangeAspect="1"/>
          </p:cNvPicPr>
          <p:nvPr/>
        </p:nvPicPr>
        <p:blipFill>
          <a:blip r:embed="rId3"/>
          <a:stretch>
            <a:fillRect/>
          </a:stretch>
        </p:blipFill>
        <p:spPr>
          <a:xfrm>
            <a:off x="6504968" y="6176963"/>
            <a:ext cx="2438611" cy="408467"/>
          </a:xfrm>
          <a:prstGeom prst="rect">
            <a:avLst/>
          </a:prstGeom>
        </p:spPr>
      </p:pic>
      <p:pic>
        <p:nvPicPr>
          <p:cNvPr id="8" name="Immagine 7"/>
          <p:cNvPicPr>
            <a:picLocks noChangeAspect="1"/>
          </p:cNvPicPr>
          <p:nvPr/>
        </p:nvPicPr>
        <p:blipFill>
          <a:blip r:embed="rId4"/>
          <a:stretch>
            <a:fillRect/>
          </a:stretch>
        </p:blipFill>
        <p:spPr>
          <a:xfrm>
            <a:off x="8160987" y="28024"/>
            <a:ext cx="983013" cy="1053228"/>
          </a:xfrm>
          <a:prstGeom prst="rect">
            <a:avLst/>
          </a:prstGeom>
        </p:spPr>
      </p:pic>
      <p:sp>
        <p:nvSpPr>
          <p:cNvPr id="5" name="CasellaDiTesto 4">
            <a:extLst>
              <a:ext uri="{FF2B5EF4-FFF2-40B4-BE49-F238E27FC236}">
                <a16:creationId xmlns="" xmlns:a16="http://schemas.microsoft.com/office/drawing/2014/main" id="{A58235CC-0D6B-47D5-BDEE-B039C0EB47AC}"/>
              </a:ext>
            </a:extLst>
          </p:cNvPr>
          <p:cNvSpPr txBox="1"/>
          <p:nvPr/>
        </p:nvSpPr>
        <p:spPr>
          <a:xfrm>
            <a:off x="468923" y="1182250"/>
            <a:ext cx="7777529" cy="4431983"/>
          </a:xfrm>
          <a:prstGeom prst="rect">
            <a:avLst/>
          </a:prstGeom>
          <a:noFill/>
        </p:spPr>
        <p:txBody>
          <a:bodyPr wrap="square" rtlCol="0">
            <a:spAutoFit/>
          </a:bodyPr>
          <a:lstStyle/>
          <a:p>
            <a:pPr algn="just"/>
            <a:r>
              <a:rPr lang="en-US" sz="2400" dirty="0"/>
              <a:t>Internationalization of HE is the intentional process of integrating an international, intercultural or global dimension into purpose, functions and delivery of post secondary education, in order to enhance the quality of education and research for all students and staff, and to make a meaningful contribution to society. Jane </a:t>
            </a:r>
            <a:r>
              <a:rPr lang="en-US" sz="2400" dirty="0" err="1"/>
              <a:t>Knigth</a:t>
            </a:r>
            <a:r>
              <a:rPr lang="en-US" sz="2400" dirty="0"/>
              <a:t> (2015) </a:t>
            </a:r>
            <a:endParaRPr lang="en-US" sz="2400" dirty="0" smtClean="0"/>
          </a:p>
          <a:p>
            <a:pPr algn="just"/>
            <a:endParaRPr lang="en-US" sz="2400" dirty="0"/>
          </a:p>
          <a:p>
            <a:pPr algn="just"/>
            <a:r>
              <a:rPr lang="en-US" sz="2400" dirty="0"/>
              <a:t>Internationalisation is a means implement </a:t>
            </a:r>
          </a:p>
          <a:p>
            <a:pPr algn="just"/>
            <a:r>
              <a:rPr lang="en-US" sz="2400" dirty="0"/>
              <a:t>strategic goals and priorities. </a:t>
            </a:r>
          </a:p>
          <a:p>
            <a:pPr marL="285750" indent="-285750" algn="just">
              <a:buFontTx/>
              <a:buChar char="-"/>
            </a:pPr>
            <a:endParaRPr lang="en-GB" sz="2400" dirty="0"/>
          </a:p>
          <a:p>
            <a:pPr algn="just"/>
            <a:endParaRPr lang="en-GB" sz="2400" dirty="0"/>
          </a:p>
          <a:p>
            <a:endParaRPr lang="en-GB" dirty="0"/>
          </a:p>
        </p:txBody>
      </p:sp>
      <p:pic>
        <p:nvPicPr>
          <p:cNvPr id="9" name="Picture 8" descr="logo_su_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0"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410969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520" y="1653145"/>
            <a:ext cx="8248830" cy="4212722"/>
          </a:xfrm>
        </p:spPr>
        <p:txBody>
          <a:bodyPr>
            <a:normAutofit/>
          </a:bodyPr>
          <a:lstStyle/>
          <a:p>
            <a:pPr lvl="0"/>
            <a:r>
              <a:rPr lang="en-US" sz="2400" dirty="0" smtClean="0"/>
              <a:t>Scholarship </a:t>
            </a:r>
            <a:r>
              <a:rPr lang="en-US" sz="2400" dirty="0"/>
              <a:t>is borderless</a:t>
            </a:r>
            <a:endParaRPr lang="en-AU" sz="2400" dirty="0"/>
          </a:p>
          <a:p>
            <a:pPr lvl="0"/>
            <a:r>
              <a:rPr lang="en-US" sz="2400" dirty="0"/>
              <a:t>Access to talent: universities want to attract top scholars from around the world</a:t>
            </a:r>
            <a:endParaRPr lang="en-AU" sz="2400" dirty="0"/>
          </a:p>
          <a:p>
            <a:pPr lvl="0"/>
            <a:r>
              <a:rPr lang="en-US" sz="2400" dirty="0"/>
              <a:t>Access to opportunities; students want to travel to the best institutions</a:t>
            </a:r>
            <a:endParaRPr lang="en-AU" sz="2400" dirty="0"/>
          </a:p>
          <a:p>
            <a:pPr lvl="0"/>
            <a:r>
              <a:rPr lang="en-US" sz="2400" dirty="0"/>
              <a:t>Resources: international contacts come with funding attached; international students pay fees.  </a:t>
            </a:r>
            <a:endParaRPr lang="en-AU" sz="2400" dirty="0"/>
          </a:p>
          <a:p>
            <a:pPr lvl="0"/>
            <a:r>
              <a:rPr lang="en-US" sz="2400" dirty="0"/>
              <a:t>To meet national development goals and SDGs.  </a:t>
            </a:r>
            <a:endParaRPr lang="en-AU" sz="2400" dirty="0"/>
          </a:p>
          <a:p>
            <a:pPr lvl="0"/>
            <a:r>
              <a:rPr lang="en-US" sz="2400" dirty="0"/>
              <a:t>International profile and rankings.  </a:t>
            </a:r>
            <a:endParaRPr lang="en-AU" sz="2400" dirty="0"/>
          </a:p>
          <a:p>
            <a:pPr marL="0" indent="0">
              <a:buNone/>
            </a:pPr>
            <a:endParaRPr lang="en-US" dirty="0" smtClean="0"/>
          </a:p>
        </p:txBody>
      </p:sp>
      <p:sp>
        <p:nvSpPr>
          <p:cNvPr id="4" name="Rettangolo 2"/>
          <p:cNvSpPr>
            <a:spLocks noGrp="1"/>
          </p:cNvSpPr>
          <p:nvPr>
            <p:ph type="title"/>
          </p:nvPr>
        </p:nvSpPr>
        <p:spPr>
          <a:xfrm>
            <a:off x="64242" y="82887"/>
            <a:ext cx="7555105" cy="12499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b="1" dirty="0">
                <a:solidFill>
                  <a:srgbClr val="0000FF"/>
                </a:solidFill>
              </a:rPr>
              <a:t>Why </a:t>
            </a:r>
            <a:r>
              <a:rPr lang="en-US" b="1" dirty="0" err="1">
                <a:solidFill>
                  <a:srgbClr val="0000FF"/>
                </a:solidFill>
              </a:rPr>
              <a:t>internationalise</a:t>
            </a:r>
            <a:r>
              <a:rPr lang="en-US" b="1" dirty="0">
                <a:solidFill>
                  <a:srgbClr val="0000FF"/>
                </a:solidFill>
              </a:rPr>
              <a:t>?</a:t>
            </a:r>
            <a:endParaRPr lang="en-AU" dirty="0">
              <a:solidFill>
                <a:srgbClr val="0000FF"/>
              </a:solidFill>
            </a:endParaRPr>
          </a:p>
        </p:txBody>
      </p:sp>
      <p:pic>
        <p:nvPicPr>
          <p:cNvPr id="6" name="Immagine 7"/>
          <p:cNvPicPr>
            <a:picLocks noChangeAspect="1"/>
          </p:cNvPicPr>
          <p:nvPr/>
        </p:nvPicPr>
        <p:blipFill>
          <a:blip r:embed="rId2"/>
          <a:stretch>
            <a:fillRect/>
          </a:stretch>
        </p:blipFill>
        <p:spPr>
          <a:xfrm>
            <a:off x="8160987" y="28024"/>
            <a:ext cx="983013" cy="1053228"/>
          </a:xfrm>
          <a:prstGeom prst="rect">
            <a:avLst/>
          </a:prstGeom>
        </p:spPr>
      </p:pic>
      <p:pic>
        <p:nvPicPr>
          <p:cNvPr id="5" name="Immagine 6"/>
          <p:cNvPicPr>
            <a:picLocks noChangeAspect="1"/>
          </p:cNvPicPr>
          <p:nvPr/>
        </p:nvPicPr>
        <p:blipFill>
          <a:blip r:embed="rId3"/>
          <a:stretch>
            <a:fillRect/>
          </a:stretch>
        </p:blipFill>
        <p:spPr>
          <a:xfrm>
            <a:off x="6504968" y="6176963"/>
            <a:ext cx="2438611" cy="408467"/>
          </a:xfrm>
          <a:prstGeom prst="rect">
            <a:avLst/>
          </a:prstGeom>
        </p:spPr>
      </p:pic>
      <p:pic>
        <p:nvPicPr>
          <p:cNvPr id="7" name="Picture 6" descr="logo_su_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8"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623323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8451" y="1350781"/>
            <a:ext cx="3710119" cy="5165170"/>
          </a:xfrm>
        </p:spPr>
        <p:txBody>
          <a:bodyPr>
            <a:normAutofit lnSpcReduction="10000"/>
          </a:bodyPr>
          <a:lstStyle/>
          <a:p>
            <a:pPr marL="0" indent="0">
              <a:buNone/>
            </a:pPr>
            <a:r>
              <a:rPr lang="en-US" sz="2400" b="1" dirty="0" err="1" smtClean="0"/>
              <a:t>Organisational</a:t>
            </a:r>
            <a:r>
              <a:rPr lang="en-US" sz="2400" b="1" dirty="0" smtClean="0"/>
              <a:t> </a:t>
            </a:r>
            <a:r>
              <a:rPr lang="en-US" sz="2400" b="1" dirty="0"/>
              <a:t>strategies have to Ensure that </a:t>
            </a:r>
            <a:r>
              <a:rPr lang="en-US" sz="2400" b="1" dirty="0" err="1"/>
              <a:t>programme</a:t>
            </a:r>
            <a:r>
              <a:rPr lang="en-US" sz="2400" b="1" dirty="0"/>
              <a:t> strategies are supported on the institutional level: </a:t>
            </a:r>
          </a:p>
          <a:p>
            <a:r>
              <a:rPr lang="en-US" sz="2000" dirty="0"/>
              <a:t>Support of the authorities </a:t>
            </a:r>
          </a:p>
          <a:p>
            <a:r>
              <a:rPr lang="en-US" sz="2000" dirty="0"/>
              <a:t>Commitment of staff </a:t>
            </a:r>
          </a:p>
          <a:p>
            <a:r>
              <a:rPr lang="en-US" sz="2000" dirty="0"/>
              <a:t>Responsible people and </a:t>
            </a:r>
          </a:p>
          <a:p>
            <a:r>
              <a:rPr lang="en-US" sz="2000" dirty="0"/>
              <a:t>adequate staffing </a:t>
            </a:r>
          </a:p>
          <a:p>
            <a:r>
              <a:rPr lang="en-US" sz="2000" dirty="0"/>
              <a:t>Adequate tools (Data bases IT </a:t>
            </a:r>
          </a:p>
          <a:p>
            <a:r>
              <a:rPr lang="en-US" sz="2000" dirty="0"/>
              <a:t>support) </a:t>
            </a:r>
          </a:p>
          <a:p>
            <a:r>
              <a:rPr lang="en-US" sz="2000" dirty="0"/>
              <a:t>Adequate financial support </a:t>
            </a:r>
          </a:p>
          <a:p>
            <a:r>
              <a:rPr lang="en-US" sz="2000" dirty="0"/>
              <a:t>Incentive system for the staff </a:t>
            </a:r>
          </a:p>
          <a:p>
            <a:r>
              <a:rPr lang="en-US" sz="2000" dirty="0"/>
              <a:t>Internal communication </a:t>
            </a:r>
          </a:p>
          <a:p>
            <a:pPr marL="0" indent="0">
              <a:buNone/>
            </a:pPr>
            <a:endParaRPr lang="en-US" sz="2000" dirty="0" smtClean="0"/>
          </a:p>
        </p:txBody>
      </p:sp>
      <p:sp>
        <p:nvSpPr>
          <p:cNvPr id="4" name="Rettangolo 2"/>
          <p:cNvSpPr>
            <a:spLocks noGrp="1"/>
          </p:cNvSpPr>
          <p:nvPr>
            <p:ph type="title"/>
          </p:nvPr>
        </p:nvSpPr>
        <p:spPr>
          <a:xfrm>
            <a:off x="64242" y="82887"/>
            <a:ext cx="8085598" cy="124990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90000"/>
          </a:bodyPr>
          <a:lstStyle/>
          <a:p>
            <a:r>
              <a:rPr lang="en-US" dirty="0" smtClean="0">
                <a:solidFill>
                  <a:srgbClr val="0000FF"/>
                </a:solidFill>
              </a:rPr>
              <a:t>Internationalisation coming into focus</a:t>
            </a:r>
            <a:endParaRPr lang="en-US" dirty="0">
              <a:solidFill>
                <a:srgbClr val="0000FF"/>
              </a:solidFill>
            </a:endParaRPr>
          </a:p>
        </p:txBody>
      </p:sp>
      <p:pic>
        <p:nvPicPr>
          <p:cNvPr id="6" name="Immagine 7"/>
          <p:cNvPicPr>
            <a:picLocks noChangeAspect="1"/>
          </p:cNvPicPr>
          <p:nvPr/>
        </p:nvPicPr>
        <p:blipFill>
          <a:blip r:embed="rId2"/>
          <a:stretch>
            <a:fillRect/>
          </a:stretch>
        </p:blipFill>
        <p:spPr>
          <a:xfrm>
            <a:off x="8160987" y="28024"/>
            <a:ext cx="983013" cy="1053228"/>
          </a:xfrm>
          <a:prstGeom prst="rect">
            <a:avLst/>
          </a:prstGeom>
        </p:spPr>
      </p:pic>
      <p:sp>
        <p:nvSpPr>
          <p:cNvPr id="5" name="Content Placeholder 2"/>
          <p:cNvSpPr txBox="1">
            <a:spLocks/>
          </p:cNvSpPr>
          <p:nvPr/>
        </p:nvSpPr>
        <p:spPr>
          <a:xfrm>
            <a:off x="282837" y="1382235"/>
            <a:ext cx="3710119" cy="51651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000" dirty="0" smtClean="0"/>
          </a:p>
        </p:txBody>
      </p:sp>
      <p:sp>
        <p:nvSpPr>
          <p:cNvPr id="7" name="Content Placeholder 2"/>
          <p:cNvSpPr txBox="1">
            <a:spLocks/>
          </p:cNvSpPr>
          <p:nvPr/>
        </p:nvSpPr>
        <p:spPr>
          <a:xfrm>
            <a:off x="282837" y="1457826"/>
            <a:ext cx="4389335" cy="51651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smtClean="0"/>
              <a:t>Internationalisation strategies</a:t>
            </a:r>
          </a:p>
          <a:p>
            <a:pPr>
              <a:buFont typeface="Arial"/>
              <a:buChar char="•"/>
            </a:pPr>
            <a:r>
              <a:rPr lang="en-US" sz="2400" dirty="0" smtClean="0"/>
              <a:t>Research</a:t>
            </a:r>
          </a:p>
          <a:p>
            <a:pPr>
              <a:buFont typeface="Arial"/>
              <a:buChar char="•"/>
            </a:pPr>
            <a:r>
              <a:rPr lang="en-US" sz="2400" dirty="0" smtClean="0"/>
              <a:t>Studies</a:t>
            </a:r>
          </a:p>
          <a:p>
            <a:pPr>
              <a:buFont typeface="Arial"/>
              <a:buChar char="•"/>
            </a:pPr>
            <a:r>
              <a:rPr lang="en-US" sz="2400" dirty="0" smtClean="0"/>
              <a:t>Reputation</a:t>
            </a:r>
          </a:p>
          <a:p>
            <a:pPr>
              <a:buFont typeface="Arial"/>
              <a:buChar char="•"/>
            </a:pPr>
            <a:r>
              <a:rPr lang="en-US" sz="2400" dirty="0" smtClean="0"/>
              <a:t>Infrastructure</a:t>
            </a:r>
          </a:p>
          <a:p>
            <a:pPr>
              <a:buFont typeface="Arial"/>
              <a:buChar char="•"/>
            </a:pPr>
            <a:r>
              <a:rPr lang="en-US" sz="2400" dirty="0" smtClean="0"/>
              <a:t>Budget</a:t>
            </a:r>
          </a:p>
          <a:p>
            <a:pPr>
              <a:buFont typeface="Arial"/>
              <a:buChar char="•"/>
            </a:pPr>
            <a:r>
              <a:rPr lang="en-US" sz="2400" dirty="0" smtClean="0"/>
              <a:t>Strategic partnership</a:t>
            </a:r>
          </a:p>
          <a:p>
            <a:pPr marL="0" indent="0">
              <a:buFont typeface="Arial" panose="020B0604020202020204" pitchFamily="34" charset="0"/>
              <a:buNone/>
            </a:pPr>
            <a:endParaRPr lang="en-US" sz="2000" dirty="0" smtClean="0"/>
          </a:p>
          <a:p>
            <a:pPr marL="0" indent="0">
              <a:buFont typeface="Arial" panose="020B0604020202020204" pitchFamily="34" charset="0"/>
              <a:buNone/>
            </a:pPr>
            <a:endParaRPr lang="en-US" sz="2000" dirty="0" smtClean="0"/>
          </a:p>
        </p:txBody>
      </p:sp>
      <p:pic>
        <p:nvPicPr>
          <p:cNvPr id="8" name="Immagine 6"/>
          <p:cNvPicPr>
            <a:picLocks noChangeAspect="1"/>
          </p:cNvPicPr>
          <p:nvPr/>
        </p:nvPicPr>
        <p:blipFill>
          <a:blip r:embed="rId3"/>
          <a:stretch>
            <a:fillRect/>
          </a:stretch>
        </p:blipFill>
        <p:spPr>
          <a:xfrm>
            <a:off x="6504968" y="6176963"/>
            <a:ext cx="2438611" cy="408467"/>
          </a:xfrm>
          <a:prstGeom prst="rect">
            <a:avLst/>
          </a:prstGeom>
        </p:spPr>
      </p:pic>
      <p:pic>
        <p:nvPicPr>
          <p:cNvPr id="10" name="Picture 9" descr="logo_su_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1"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3624188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7495674" cy="1152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dirty="0">
              <a:solidFill>
                <a:srgbClr val="0E00C8"/>
              </a:solidFill>
            </a:endParaRPr>
          </a:p>
        </p:txBody>
      </p:sp>
      <p:sp>
        <p:nvSpPr>
          <p:cNvPr id="2" name="CasellaDiTesto 7"/>
          <p:cNvSpPr txBox="1">
            <a:spLocks noChangeArrowheads="1"/>
          </p:cNvSpPr>
          <p:nvPr/>
        </p:nvSpPr>
        <p:spPr bwMode="auto">
          <a:xfrm>
            <a:off x="182880" y="141604"/>
            <a:ext cx="6121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800" b="1" dirty="0" err="1" smtClean="0">
                <a:solidFill>
                  <a:srgbClr val="0E00C8"/>
                </a:solidFill>
              </a:rPr>
              <a:t>Process</a:t>
            </a:r>
            <a:r>
              <a:rPr lang="it-IT" altLang="it-IT" sz="2800" b="1" dirty="0" smtClean="0">
                <a:solidFill>
                  <a:srgbClr val="0E00C8"/>
                </a:solidFill>
              </a:rPr>
              <a:t> of </a:t>
            </a:r>
            <a:r>
              <a:rPr lang="it-IT" altLang="it-IT" sz="2800" b="1" dirty="0" err="1" smtClean="0">
                <a:solidFill>
                  <a:srgbClr val="0E00C8"/>
                </a:solidFill>
              </a:rPr>
              <a:t>internationalisation</a:t>
            </a:r>
            <a:endParaRPr lang="it-IT" altLang="it-IT" sz="2400" b="1" dirty="0">
              <a:solidFill>
                <a:srgbClr val="0E00C8"/>
              </a:solidFill>
            </a:endParaRPr>
          </a:p>
        </p:txBody>
      </p:sp>
      <p:pic>
        <p:nvPicPr>
          <p:cNvPr id="7" name="Immagine 6"/>
          <p:cNvPicPr>
            <a:picLocks noChangeAspect="1"/>
          </p:cNvPicPr>
          <p:nvPr/>
        </p:nvPicPr>
        <p:blipFill>
          <a:blip r:embed="rId3"/>
          <a:stretch>
            <a:fillRect/>
          </a:stretch>
        </p:blipFill>
        <p:spPr>
          <a:xfrm>
            <a:off x="6504968" y="6176963"/>
            <a:ext cx="2438611" cy="408467"/>
          </a:xfrm>
          <a:prstGeom prst="rect">
            <a:avLst/>
          </a:prstGeom>
        </p:spPr>
      </p:pic>
      <p:pic>
        <p:nvPicPr>
          <p:cNvPr id="8" name="Immagine 7"/>
          <p:cNvPicPr>
            <a:picLocks noChangeAspect="1"/>
          </p:cNvPicPr>
          <p:nvPr/>
        </p:nvPicPr>
        <p:blipFill>
          <a:blip r:embed="rId4"/>
          <a:stretch>
            <a:fillRect/>
          </a:stretch>
        </p:blipFill>
        <p:spPr>
          <a:xfrm>
            <a:off x="8160987" y="28024"/>
            <a:ext cx="983013" cy="1053228"/>
          </a:xfrm>
          <a:prstGeom prst="rect">
            <a:avLst/>
          </a:prstGeom>
        </p:spPr>
      </p:pic>
      <p:sp>
        <p:nvSpPr>
          <p:cNvPr id="5" name="CasellaDiTesto 4">
            <a:extLst>
              <a:ext uri="{FF2B5EF4-FFF2-40B4-BE49-F238E27FC236}">
                <a16:creationId xmlns="" xmlns:a16="http://schemas.microsoft.com/office/drawing/2014/main" id="{A58235CC-0D6B-47D5-BDEE-B039C0EB47AC}"/>
              </a:ext>
            </a:extLst>
          </p:cNvPr>
          <p:cNvSpPr txBox="1"/>
          <p:nvPr/>
        </p:nvSpPr>
        <p:spPr>
          <a:xfrm>
            <a:off x="438975" y="1280965"/>
            <a:ext cx="8073999" cy="369332"/>
          </a:xfrm>
          <a:prstGeom prst="rect">
            <a:avLst/>
          </a:prstGeom>
          <a:noFill/>
        </p:spPr>
        <p:txBody>
          <a:bodyPr wrap="square" rtlCol="0">
            <a:spAutoFit/>
          </a:bodyPr>
          <a:lstStyle/>
          <a:p>
            <a:pPr marL="285750" indent="-285750">
              <a:buFont typeface="Arial" panose="020B0604020202020204" pitchFamily="34" charset="0"/>
              <a:buChar char="•"/>
            </a:pPr>
            <a:r>
              <a:rPr lang="en-GB" dirty="0"/>
              <a:t>Erasmus </a:t>
            </a:r>
            <a:r>
              <a:rPr lang="en-GB" dirty="0" err="1"/>
              <a:t>TOOLKIT_Internationalisation</a:t>
            </a:r>
            <a:r>
              <a:rPr lang="en-GB" dirty="0"/>
              <a:t> strategies</a:t>
            </a:r>
          </a:p>
        </p:txBody>
      </p:sp>
      <p:pic>
        <p:nvPicPr>
          <p:cNvPr id="4" name="Picture 3" descr="Erasmus TOOLKIT_Internationalisation strategies.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209457"/>
            <a:ext cx="9144000" cy="4928538"/>
          </a:xfrm>
          <a:prstGeom prst="rect">
            <a:avLst/>
          </a:prstGeom>
        </p:spPr>
      </p:pic>
      <p:pic>
        <p:nvPicPr>
          <p:cNvPr id="10" name="Picture 9" descr="logo_su_1.pdf"/>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1"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1930959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7495674" cy="1152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dirty="0">
              <a:solidFill>
                <a:srgbClr val="0E00C8"/>
              </a:solidFill>
            </a:endParaRPr>
          </a:p>
        </p:txBody>
      </p:sp>
      <p:sp>
        <p:nvSpPr>
          <p:cNvPr id="2" name="CasellaDiTesto 7"/>
          <p:cNvSpPr txBox="1">
            <a:spLocks noChangeArrowheads="1"/>
          </p:cNvSpPr>
          <p:nvPr/>
        </p:nvSpPr>
        <p:spPr bwMode="auto">
          <a:xfrm>
            <a:off x="182880" y="141604"/>
            <a:ext cx="73345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800" b="1" dirty="0" err="1" smtClean="0">
                <a:solidFill>
                  <a:srgbClr val="0E00C8"/>
                </a:solidFill>
              </a:rPr>
              <a:t>Factors</a:t>
            </a:r>
            <a:r>
              <a:rPr lang="it-IT" altLang="it-IT" sz="2800" b="1" dirty="0" smtClean="0">
                <a:solidFill>
                  <a:srgbClr val="0E00C8"/>
                </a:solidFill>
              </a:rPr>
              <a:t> </a:t>
            </a:r>
            <a:r>
              <a:rPr lang="it-IT" altLang="it-IT" sz="2800" b="1" dirty="0" err="1" smtClean="0">
                <a:solidFill>
                  <a:srgbClr val="0E00C8"/>
                </a:solidFill>
              </a:rPr>
              <a:t>influencing</a:t>
            </a:r>
            <a:r>
              <a:rPr lang="it-IT" altLang="it-IT" sz="2800" b="1" dirty="0" smtClean="0">
                <a:solidFill>
                  <a:srgbClr val="0E00C8"/>
                </a:solidFill>
              </a:rPr>
              <a:t> the </a:t>
            </a:r>
            <a:r>
              <a:rPr lang="it-IT" altLang="it-IT" sz="2800" b="1" dirty="0" err="1" smtClean="0">
                <a:solidFill>
                  <a:srgbClr val="0E00C8"/>
                </a:solidFill>
              </a:rPr>
              <a:t>internationalisation</a:t>
            </a:r>
            <a:r>
              <a:rPr lang="it-IT" altLang="it-IT" sz="2800" b="1" dirty="0" smtClean="0">
                <a:solidFill>
                  <a:srgbClr val="0E00C8"/>
                </a:solidFill>
              </a:rPr>
              <a:t> </a:t>
            </a:r>
            <a:r>
              <a:rPr lang="it-IT" altLang="it-IT" sz="2800" b="1" dirty="0" err="1" smtClean="0">
                <a:solidFill>
                  <a:srgbClr val="0E00C8"/>
                </a:solidFill>
              </a:rPr>
              <a:t>strategy</a:t>
            </a:r>
            <a:endParaRPr lang="it-IT" altLang="it-IT" sz="2400" b="1" dirty="0">
              <a:solidFill>
                <a:srgbClr val="0E00C8"/>
              </a:solidFill>
            </a:endParaRPr>
          </a:p>
        </p:txBody>
      </p:sp>
      <p:pic>
        <p:nvPicPr>
          <p:cNvPr id="7" name="Immagine 6"/>
          <p:cNvPicPr>
            <a:picLocks noChangeAspect="1"/>
          </p:cNvPicPr>
          <p:nvPr/>
        </p:nvPicPr>
        <p:blipFill>
          <a:blip r:embed="rId3"/>
          <a:stretch>
            <a:fillRect/>
          </a:stretch>
        </p:blipFill>
        <p:spPr>
          <a:xfrm>
            <a:off x="6504968" y="6176963"/>
            <a:ext cx="2438611" cy="408467"/>
          </a:xfrm>
          <a:prstGeom prst="rect">
            <a:avLst/>
          </a:prstGeom>
        </p:spPr>
      </p:pic>
      <p:pic>
        <p:nvPicPr>
          <p:cNvPr id="8" name="Immagine 7"/>
          <p:cNvPicPr>
            <a:picLocks noChangeAspect="1"/>
          </p:cNvPicPr>
          <p:nvPr/>
        </p:nvPicPr>
        <p:blipFill>
          <a:blip r:embed="rId4"/>
          <a:stretch>
            <a:fillRect/>
          </a:stretch>
        </p:blipFill>
        <p:spPr>
          <a:xfrm>
            <a:off x="8160987" y="28024"/>
            <a:ext cx="983013" cy="1053228"/>
          </a:xfrm>
          <a:prstGeom prst="rect">
            <a:avLst/>
          </a:prstGeom>
        </p:spPr>
      </p:pic>
      <p:sp>
        <p:nvSpPr>
          <p:cNvPr id="5" name="CasellaDiTesto 4">
            <a:extLst>
              <a:ext uri="{FF2B5EF4-FFF2-40B4-BE49-F238E27FC236}">
                <a16:creationId xmlns="" xmlns:a16="http://schemas.microsoft.com/office/drawing/2014/main" id="{A58235CC-0D6B-47D5-BDEE-B039C0EB47AC}"/>
              </a:ext>
            </a:extLst>
          </p:cNvPr>
          <p:cNvSpPr txBox="1"/>
          <p:nvPr/>
        </p:nvSpPr>
        <p:spPr>
          <a:xfrm>
            <a:off x="438975" y="1398193"/>
            <a:ext cx="8073999" cy="4524315"/>
          </a:xfrm>
          <a:prstGeom prst="rect">
            <a:avLst/>
          </a:prstGeom>
          <a:noFill/>
        </p:spPr>
        <p:txBody>
          <a:bodyPr wrap="square" rtlCol="0">
            <a:spAutoFit/>
          </a:bodyPr>
          <a:lstStyle/>
          <a:p>
            <a:r>
              <a:rPr lang="en-GB" sz="2400" b="1" dirty="0" smtClean="0"/>
              <a:t>External factors</a:t>
            </a:r>
          </a:p>
          <a:p>
            <a:pPr marL="285750" indent="-285750">
              <a:buFont typeface="Arial"/>
              <a:buChar char="•"/>
            </a:pPr>
            <a:r>
              <a:rPr lang="en-GB" sz="2400" dirty="0" smtClean="0"/>
              <a:t>Competitiveness</a:t>
            </a:r>
          </a:p>
          <a:p>
            <a:pPr marL="285750" indent="-285750">
              <a:buFont typeface="Arial"/>
              <a:buChar char="•"/>
            </a:pPr>
            <a:r>
              <a:rPr lang="en-GB" sz="2400" dirty="0" smtClean="0"/>
              <a:t>Reputation</a:t>
            </a:r>
          </a:p>
          <a:p>
            <a:pPr marL="285750" indent="-285750">
              <a:buFont typeface="Arial"/>
              <a:buChar char="•"/>
            </a:pPr>
            <a:r>
              <a:rPr lang="en-GB" sz="2400" dirty="0" smtClean="0"/>
              <a:t>HEI place in the market</a:t>
            </a:r>
          </a:p>
          <a:p>
            <a:pPr marL="285750" indent="-285750">
              <a:buFont typeface="Arial"/>
              <a:buChar char="•"/>
            </a:pPr>
            <a:r>
              <a:rPr lang="en-GB" sz="2400" dirty="0" smtClean="0"/>
              <a:t>Legal regulations</a:t>
            </a:r>
          </a:p>
          <a:p>
            <a:pPr marL="285750" indent="-285750">
              <a:buFont typeface="Arial"/>
              <a:buChar char="•"/>
            </a:pPr>
            <a:r>
              <a:rPr lang="en-GB" sz="2400" dirty="0" smtClean="0"/>
              <a:t>National Priorities</a:t>
            </a:r>
            <a:endParaRPr lang="en-GB" sz="2400" dirty="0"/>
          </a:p>
          <a:p>
            <a:r>
              <a:rPr lang="en-GB" sz="2400" b="1" dirty="0" smtClean="0"/>
              <a:t>Internal Factors</a:t>
            </a:r>
          </a:p>
          <a:p>
            <a:pPr marL="342900" indent="-342900">
              <a:buFont typeface="Arial"/>
              <a:buChar char="•"/>
            </a:pPr>
            <a:r>
              <a:rPr lang="en-GB" sz="2400" dirty="0" smtClean="0"/>
              <a:t>HEI vision and mission</a:t>
            </a:r>
          </a:p>
          <a:p>
            <a:pPr marL="342900" indent="-342900">
              <a:buFont typeface="Arial"/>
              <a:buChar char="•"/>
            </a:pPr>
            <a:r>
              <a:rPr lang="en-GB" sz="2400" dirty="0" smtClean="0"/>
              <a:t>HEI culture and traditions</a:t>
            </a:r>
          </a:p>
          <a:p>
            <a:pPr marL="342900" indent="-342900">
              <a:buFont typeface="Arial"/>
              <a:buChar char="•"/>
            </a:pPr>
            <a:r>
              <a:rPr lang="en-GB" sz="2400" dirty="0" smtClean="0"/>
              <a:t>Priorities and ambitions</a:t>
            </a:r>
          </a:p>
          <a:p>
            <a:pPr marL="342900" indent="-342900">
              <a:buFont typeface="Arial"/>
              <a:buChar char="•"/>
            </a:pPr>
            <a:r>
              <a:rPr lang="en-GB" sz="2400" dirty="0" smtClean="0"/>
              <a:t>Human and financial resources</a:t>
            </a:r>
          </a:p>
          <a:p>
            <a:pPr marL="342900" indent="-342900">
              <a:buFont typeface="Arial"/>
              <a:buChar char="•"/>
            </a:pPr>
            <a:r>
              <a:rPr lang="en-GB" sz="2400" dirty="0" smtClean="0"/>
              <a:t>HEI structure and infrastructure</a:t>
            </a:r>
          </a:p>
        </p:txBody>
      </p:sp>
      <p:pic>
        <p:nvPicPr>
          <p:cNvPr id="9" name="Picture 8" descr="logo_su_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1"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3227211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7495674" cy="1152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solidFill>
                <a:srgbClr val="0E00C8"/>
              </a:solidFill>
            </a:endParaRPr>
          </a:p>
        </p:txBody>
      </p:sp>
      <p:sp>
        <p:nvSpPr>
          <p:cNvPr id="2" name="CasellaDiTesto 7"/>
          <p:cNvSpPr txBox="1">
            <a:spLocks noChangeArrowheads="1"/>
          </p:cNvSpPr>
          <p:nvPr/>
        </p:nvSpPr>
        <p:spPr bwMode="auto">
          <a:xfrm>
            <a:off x="-1" y="130174"/>
            <a:ext cx="746942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800" b="1" dirty="0" smtClean="0">
                <a:solidFill>
                  <a:srgbClr val="0E00C8"/>
                </a:solidFill>
              </a:rPr>
              <a:t>The </a:t>
            </a:r>
            <a:r>
              <a:rPr lang="it-IT" altLang="it-IT" sz="2800" b="1" dirty="0" err="1" smtClean="0">
                <a:solidFill>
                  <a:srgbClr val="0E00C8"/>
                </a:solidFill>
              </a:rPr>
              <a:t>main</a:t>
            </a:r>
            <a:r>
              <a:rPr lang="it-IT" altLang="it-IT" sz="2800" b="1" dirty="0" smtClean="0">
                <a:solidFill>
                  <a:srgbClr val="0E00C8"/>
                </a:solidFill>
              </a:rPr>
              <a:t> </a:t>
            </a:r>
            <a:r>
              <a:rPr lang="it-IT" altLang="it-IT" sz="2800" b="1" dirty="0" err="1" smtClean="0">
                <a:solidFill>
                  <a:srgbClr val="0E00C8"/>
                </a:solidFill>
              </a:rPr>
              <a:t>elements</a:t>
            </a:r>
            <a:r>
              <a:rPr lang="it-IT" altLang="it-IT" sz="2800" b="1" dirty="0" smtClean="0">
                <a:solidFill>
                  <a:srgbClr val="0E00C8"/>
                </a:solidFill>
              </a:rPr>
              <a:t> of </a:t>
            </a:r>
            <a:r>
              <a:rPr lang="it-IT" altLang="it-IT" sz="2800" b="1" dirty="0" err="1" smtClean="0">
                <a:solidFill>
                  <a:srgbClr val="0E00C8"/>
                </a:solidFill>
              </a:rPr>
              <a:t>any</a:t>
            </a:r>
            <a:r>
              <a:rPr lang="it-IT" altLang="it-IT" sz="2800" b="1" dirty="0" smtClean="0">
                <a:solidFill>
                  <a:srgbClr val="0E00C8"/>
                </a:solidFill>
              </a:rPr>
              <a:t> (</a:t>
            </a:r>
            <a:r>
              <a:rPr lang="it-IT" altLang="it-IT" sz="2800" b="1" dirty="0" err="1" smtClean="0">
                <a:solidFill>
                  <a:srgbClr val="0E00C8"/>
                </a:solidFill>
              </a:rPr>
              <a:t>internationalisation</a:t>
            </a:r>
            <a:r>
              <a:rPr lang="it-IT" altLang="it-IT" sz="2800" b="1" dirty="0" smtClean="0">
                <a:solidFill>
                  <a:srgbClr val="0E00C8"/>
                </a:solidFill>
              </a:rPr>
              <a:t>) </a:t>
            </a:r>
            <a:r>
              <a:rPr lang="it-IT" altLang="it-IT" sz="2800" b="1" dirty="0" err="1" smtClean="0">
                <a:solidFill>
                  <a:srgbClr val="0E00C8"/>
                </a:solidFill>
              </a:rPr>
              <a:t>strategy</a:t>
            </a:r>
            <a:endParaRPr lang="it-IT" altLang="it-IT" sz="2400" b="1" dirty="0">
              <a:solidFill>
                <a:srgbClr val="0E00C8"/>
              </a:solidFill>
            </a:endParaRPr>
          </a:p>
        </p:txBody>
      </p:sp>
      <p:pic>
        <p:nvPicPr>
          <p:cNvPr id="7" name="Immagine 6"/>
          <p:cNvPicPr>
            <a:picLocks noChangeAspect="1"/>
          </p:cNvPicPr>
          <p:nvPr/>
        </p:nvPicPr>
        <p:blipFill>
          <a:blip r:embed="rId2"/>
          <a:stretch>
            <a:fillRect/>
          </a:stretch>
        </p:blipFill>
        <p:spPr>
          <a:xfrm>
            <a:off x="6504968" y="6176963"/>
            <a:ext cx="2438611" cy="408467"/>
          </a:xfrm>
          <a:prstGeom prst="rect">
            <a:avLst/>
          </a:prstGeom>
        </p:spPr>
      </p:pic>
      <p:pic>
        <p:nvPicPr>
          <p:cNvPr id="8" name="Immagine 7"/>
          <p:cNvPicPr>
            <a:picLocks noChangeAspect="1"/>
          </p:cNvPicPr>
          <p:nvPr/>
        </p:nvPicPr>
        <p:blipFill>
          <a:blip r:embed="rId3"/>
          <a:stretch>
            <a:fillRect/>
          </a:stretch>
        </p:blipFill>
        <p:spPr>
          <a:xfrm>
            <a:off x="8160987" y="28024"/>
            <a:ext cx="983013" cy="1053228"/>
          </a:xfrm>
          <a:prstGeom prst="rect">
            <a:avLst/>
          </a:prstGeom>
        </p:spPr>
      </p:pic>
      <p:sp>
        <p:nvSpPr>
          <p:cNvPr id="4" name="Rettangolo 3">
            <a:extLst>
              <a:ext uri="{FF2B5EF4-FFF2-40B4-BE49-F238E27FC236}">
                <a16:creationId xmlns="" xmlns:a16="http://schemas.microsoft.com/office/drawing/2014/main" id="{1A6E2E86-74B3-49FA-B106-F92CCEDC5519}"/>
              </a:ext>
            </a:extLst>
          </p:cNvPr>
          <p:cNvSpPr/>
          <p:nvPr/>
        </p:nvSpPr>
        <p:spPr>
          <a:xfrm>
            <a:off x="422877" y="1468935"/>
            <a:ext cx="7738110" cy="4653942"/>
          </a:xfrm>
          <a:prstGeom prst="rect">
            <a:avLst/>
          </a:prstGeom>
          <a:ln w="381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a:buChar char="•"/>
            </a:pPr>
            <a:r>
              <a:rPr lang="en-US" sz="2400" b="1" dirty="0"/>
              <a:t>Vision:</a:t>
            </a:r>
            <a:r>
              <a:rPr lang="en-US" sz="2400" dirty="0"/>
              <a:t> where we aim to be in the future</a:t>
            </a:r>
            <a:r>
              <a:rPr lang="en-US" sz="2400" dirty="0" smtClean="0"/>
              <a:t>?</a:t>
            </a:r>
          </a:p>
          <a:p>
            <a:pPr marL="285750" indent="-285750">
              <a:buFont typeface="Arial"/>
              <a:buChar char="•"/>
            </a:pPr>
            <a:r>
              <a:rPr lang="en-US" sz="2400" b="1" dirty="0"/>
              <a:t>Mission:</a:t>
            </a:r>
            <a:r>
              <a:rPr lang="en-US" sz="2400" dirty="0"/>
              <a:t> why we are here? what is our strength and value to society? </a:t>
            </a:r>
          </a:p>
          <a:p>
            <a:pPr marL="285750" indent="-285750">
              <a:buFont typeface="Arial"/>
              <a:buChar char="•"/>
            </a:pPr>
            <a:r>
              <a:rPr lang="en-US" sz="2400" dirty="0" smtClean="0"/>
              <a:t> </a:t>
            </a:r>
            <a:r>
              <a:rPr lang="en-US" sz="2400" b="1" dirty="0"/>
              <a:t>Values:</a:t>
            </a:r>
            <a:r>
              <a:rPr lang="en-US" sz="2400" dirty="0"/>
              <a:t> what we adhere to in our mission? Inclusive policy/tolerance/student oriented </a:t>
            </a:r>
          </a:p>
          <a:p>
            <a:pPr marL="285750" indent="-285750">
              <a:buFont typeface="Arial"/>
              <a:buChar char="•"/>
            </a:pPr>
            <a:r>
              <a:rPr lang="en-US" sz="2400" b="1" dirty="0"/>
              <a:t>SWOT</a:t>
            </a:r>
            <a:r>
              <a:rPr lang="en-US" sz="2400" dirty="0"/>
              <a:t> and/or state of affairs report </a:t>
            </a:r>
          </a:p>
          <a:p>
            <a:pPr marL="285750" indent="-285750">
              <a:buFont typeface="Arial"/>
              <a:buChar char="•"/>
            </a:pPr>
            <a:r>
              <a:rPr lang="en-US" sz="2400" b="1" dirty="0"/>
              <a:t>Goals:</a:t>
            </a:r>
            <a:r>
              <a:rPr lang="en-US" sz="2400" dirty="0"/>
              <a:t> realistic and achievable </a:t>
            </a:r>
          </a:p>
          <a:p>
            <a:pPr marL="285750" indent="-285750">
              <a:buFont typeface="Arial"/>
              <a:buChar char="•"/>
            </a:pPr>
            <a:r>
              <a:rPr lang="en-US" sz="2400" b="1" dirty="0"/>
              <a:t>Work plan:</a:t>
            </a:r>
            <a:r>
              <a:rPr lang="en-US" sz="2400" dirty="0"/>
              <a:t> SMART –specific, measurable, accurate, realistic, time-bound </a:t>
            </a:r>
          </a:p>
          <a:p>
            <a:pPr marL="285750" indent="-285750">
              <a:buFont typeface="Arial"/>
              <a:buChar char="•"/>
            </a:pPr>
            <a:endParaRPr lang="en-US" sz="2400" dirty="0" smtClean="0"/>
          </a:p>
          <a:p>
            <a:endParaRPr lang="en-US" sz="2400" dirty="0">
              <a:effectLst/>
            </a:endParaRPr>
          </a:p>
        </p:txBody>
      </p:sp>
      <p:pic>
        <p:nvPicPr>
          <p:cNvPr id="9" name="Picture 8" descr="logo_su_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0"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386889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7495674" cy="1152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t-IT">
              <a:solidFill>
                <a:srgbClr val="0E00C8"/>
              </a:solidFill>
            </a:endParaRPr>
          </a:p>
        </p:txBody>
      </p:sp>
      <p:sp>
        <p:nvSpPr>
          <p:cNvPr id="2" name="CasellaDiTesto 7"/>
          <p:cNvSpPr txBox="1">
            <a:spLocks noChangeArrowheads="1"/>
          </p:cNvSpPr>
          <p:nvPr/>
        </p:nvSpPr>
        <p:spPr bwMode="auto">
          <a:xfrm>
            <a:off x="-1" y="130173"/>
            <a:ext cx="75809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800" b="1" dirty="0" err="1" smtClean="0">
                <a:solidFill>
                  <a:srgbClr val="0E00C8"/>
                </a:solidFill>
              </a:rPr>
              <a:t>Internationalisation</a:t>
            </a:r>
            <a:r>
              <a:rPr lang="it-IT" altLang="it-IT" sz="2800" b="1" dirty="0" smtClean="0">
                <a:solidFill>
                  <a:srgbClr val="0E00C8"/>
                </a:solidFill>
              </a:rPr>
              <a:t> </a:t>
            </a:r>
            <a:r>
              <a:rPr lang="it-IT" altLang="it-IT" sz="2800" b="1" dirty="0" err="1" smtClean="0">
                <a:solidFill>
                  <a:srgbClr val="0E00C8"/>
                </a:solidFill>
              </a:rPr>
              <a:t>strategic</a:t>
            </a:r>
            <a:r>
              <a:rPr lang="it-IT" altLang="it-IT" sz="2800" b="1" dirty="0">
                <a:solidFill>
                  <a:srgbClr val="0E00C8"/>
                </a:solidFill>
              </a:rPr>
              <a:t> </a:t>
            </a:r>
            <a:r>
              <a:rPr lang="it-IT" altLang="it-IT" sz="2800" b="1" dirty="0" err="1" smtClean="0">
                <a:solidFill>
                  <a:srgbClr val="0E00C8"/>
                </a:solidFill>
              </a:rPr>
              <a:t>plan</a:t>
            </a:r>
            <a:r>
              <a:rPr lang="it-IT" altLang="it-IT" sz="2800" b="1" dirty="0" smtClean="0">
                <a:solidFill>
                  <a:srgbClr val="0E00C8"/>
                </a:solidFill>
              </a:rPr>
              <a:t> </a:t>
            </a:r>
            <a:r>
              <a:rPr lang="it-IT" altLang="it-IT" sz="2800" b="1" dirty="0" err="1" smtClean="0">
                <a:solidFill>
                  <a:srgbClr val="0E00C8"/>
                </a:solidFill>
              </a:rPr>
              <a:t>need</a:t>
            </a:r>
            <a:r>
              <a:rPr lang="it-IT" altLang="it-IT" sz="2800" b="1" dirty="0" smtClean="0">
                <a:solidFill>
                  <a:srgbClr val="0E00C8"/>
                </a:solidFill>
              </a:rPr>
              <a:t> to be:</a:t>
            </a:r>
            <a:endParaRPr lang="it-IT" altLang="it-IT" sz="2400" b="1" dirty="0">
              <a:solidFill>
                <a:srgbClr val="0E00C8"/>
              </a:solidFill>
            </a:endParaRPr>
          </a:p>
        </p:txBody>
      </p:sp>
      <p:pic>
        <p:nvPicPr>
          <p:cNvPr id="7" name="Immagine 6"/>
          <p:cNvPicPr>
            <a:picLocks noChangeAspect="1"/>
          </p:cNvPicPr>
          <p:nvPr/>
        </p:nvPicPr>
        <p:blipFill>
          <a:blip r:embed="rId2"/>
          <a:stretch>
            <a:fillRect/>
          </a:stretch>
        </p:blipFill>
        <p:spPr>
          <a:xfrm>
            <a:off x="6504968" y="6176963"/>
            <a:ext cx="2438611" cy="408467"/>
          </a:xfrm>
          <a:prstGeom prst="rect">
            <a:avLst/>
          </a:prstGeom>
        </p:spPr>
      </p:pic>
      <p:pic>
        <p:nvPicPr>
          <p:cNvPr id="8" name="Immagine 7"/>
          <p:cNvPicPr>
            <a:picLocks noChangeAspect="1"/>
          </p:cNvPicPr>
          <p:nvPr/>
        </p:nvPicPr>
        <p:blipFill>
          <a:blip r:embed="rId3"/>
          <a:stretch>
            <a:fillRect/>
          </a:stretch>
        </p:blipFill>
        <p:spPr>
          <a:xfrm>
            <a:off x="8160987" y="28024"/>
            <a:ext cx="983013" cy="1053228"/>
          </a:xfrm>
          <a:prstGeom prst="rect">
            <a:avLst/>
          </a:prstGeom>
        </p:spPr>
      </p:pic>
      <p:sp>
        <p:nvSpPr>
          <p:cNvPr id="4" name="Rettangolo 3">
            <a:extLst>
              <a:ext uri="{FF2B5EF4-FFF2-40B4-BE49-F238E27FC236}">
                <a16:creationId xmlns="" xmlns:a16="http://schemas.microsoft.com/office/drawing/2014/main" id="{1A6E2E86-74B3-49FA-B106-F92CCEDC5519}"/>
              </a:ext>
            </a:extLst>
          </p:cNvPr>
          <p:cNvSpPr/>
          <p:nvPr/>
        </p:nvSpPr>
        <p:spPr>
          <a:xfrm>
            <a:off x="422877" y="1468935"/>
            <a:ext cx="7738110" cy="2165219"/>
          </a:xfrm>
          <a:prstGeom prst="rect">
            <a:avLst/>
          </a:prstGeom>
          <a:ln w="381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a:buChar char="•"/>
            </a:pPr>
            <a:r>
              <a:rPr lang="en-US" sz="2400" dirty="0" smtClean="0"/>
              <a:t>Approved by the university governing bodies</a:t>
            </a:r>
          </a:p>
          <a:p>
            <a:pPr marL="285750" indent="-285750">
              <a:buFont typeface="Arial"/>
              <a:buChar char="•"/>
            </a:pPr>
            <a:r>
              <a:rPr lang="en-US" sz="2400" dirty="0" smtClean="0"/>
              <a:t>Shared with the university and other faculties and departments</a:t>
            </a:r>
          </a:p>
          <a:p>
            <a:pPr marL="285750" indent="-285750">
              <a:buFont typeface="Arial"/>
              <a:buChar char="•"/>
            </a:pPr>
            <a:r>
              <a:rPr lang="en-US" sz="2400" dirty="0" smtClean="0"/>
              <a:t>Made public</a:t>
            </a:r>
            <a:endParaRPr lang="en-US" sz="2400" dirty="0">
              <a:effectLst/>
            </a:endParaRPr>
          </a:p>
        </p:txBody>
      </p:sp>
      <p:pic>
        <p:nvPicPr>
          <p:cNvPr id="9" name="Picture 8" descr="logo_su_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334" y="5896103"/>
            <a:ext cx="669771" cy="740793"/>
          </a:xfrm>
          <a:prstGeom prst="rect">
            <a:avLst/>
          </a:prstGeom>
        </p:spPr>
      </p:pic>
      <p:sp>
        <p:nvSpPr>
          <p:cNvPr id="10" name="Sottotitolo 4"/>
          <p:cNvSpPr txBox="1">
            <a:spLocks/>
          </p:cNvSpPr>
          <p:nvPr/>
        </p:nvSpPr>
        <p:spPr>
          <a:xfrm>
            <a:off x="226801" y="658010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Tree>
    <p:extLst>
      <p:ext uri="{BB962C8B-B14F-4D97-AF65-F5344CB8AC3E}">
        <p14:creationId xmlns:p14="http://schemas.microsoft.com/office/powerpoint/2010/main" val="120499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3"/>
          <a:stretch>
            <a:fillRect/>
          </a:stretch>
        </p:blipFill>
        <p:spPr>
          <a:xfrm>
            <a:off x="6504968" y="6176963"/>
            <a:ext cx="2438611" cy="408467"/>
          </a:xfrm>
          <a:prstGeom prst="rect">
            <a:avLst/>
          </a:prstGeom>
        </p:spPr>
      </p:pic>
      <p:pic>
        <p:nvPicPr>
          <p:cNvPr id="8" name="Immagine 7"/>
          <p:cNvPicPr>
            <a:picLocks noChangeAspect="1"/>
          </p:cNvPicPr>
          <p:nvPr/>
        </p:nvPicPr>
        <p:blipFill>
          <a:blip r:embed="rId4"/>
          <a:stretch>
            <a:fillRect/>
          </a:stretch>
        </p:blipFill>
        <p:spPr>
          <a:xfrm>
            <a:off x="7731140" y="156307"/>
            <a:ext cx="983013" cy="1053228"/>
          </a:xfrm>
          <a:prstGeom prst="rect">
            <a:avLst/>
          </a:prstGeom>
        </p:spPr>
      </p:pic>
      <p:sp>
        <p:nvSpPr>
          <p:cNvPr id="5" name="CasellaDiTesto 4">
            <a:extLst>
              <a:ext uri="{FF2B5EF4-FFF2-40B4-BE49-F238E27FC236}">
                <a16:creationId xmlns="" xmlns:a16="http://schemas.microsoft.com/office/drawing/2014/main" id="{A58235CC-0D6B-47D5-BDEE-B039C0EB47AC}"/>
              </a:ext>
            </a:extLst>
          </p:cNvPr>
          <p:cNvSpPr txBox="1"/>
          <p:nvPr/>
        </p:nvSpPr>
        <p:spPr>
          <a:xfrm>
            <a:off x="438975" y="3448277"/>
            <a:ext cx="8073999" cy="707886"/>
          </a:xfrm>
          <a:prstGeom prst="rect">
            <a:avLst/>
          </a:prstGeom>
          <a:noFill/>
        </p:spPr>
        <p:txBody>
          <a:bodyPr wrap="square" rtlCol="0">
            <a:spAutoFit/>
          </a:bodyPr>
          <a:lstStyle/>
          <a:p>
            <a:pPr algn="ctr"/>
            <a:r>
              <a:rPr lang="en-GB"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Thank You for Your </a:t>
            </a:r>
            <a:r>
              <a:rPr lang="en-GB" sz="4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a:t>
            </a:r>
            <a:r>
              <a:rPr lang="en-GB"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ttention</a:t>
            </a:r>
            <a:endParaRPr lang="en-GB" sz="40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pic>
        <p:nvPicPr>
          <p:cNvPr id="2" name="Picture 1" descr="logo_su_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68376" y="445371"/>
            <a:ext cx="3043659" cy="2838067"/>
          </a:xfrm>
          <a:prstGeom prst="rect">
            <a:avLst/>
          </a:prstGeom>
        </p:spPr>
      </p:pic>
      <p:sp>
        <p:nvSpPr>
          <p:cNvPr id="4" name="TextBox 3"/>
          <p:cNvSpPr txBox="1"/>
          <p:nvPr/>
        </p:nvSpPr>
        <p:spPr>
          <a:xfrm>
            <a:off x="3025772" y="3079842"/>
            <a:ext cx="3058299" cy="400110"/>
          </a:xfrm>
          <a:prstGeom prst="rect">
            <a:avLst/>
          </a:prstGeom>
          <a:noFill/>
        </p:spPr>
        <p:txBody>
          <a:bodyPr wrap="none" rtlCol="0">
            <a:spAutoFit/>
          </a:bodyPr>
          <a:lstStyle/>
          <a:p>
            <a:r>
              <a:rPr lang="en-US" sz="2000" b="1" dirty="0" err="1" smtClean="0"/>
              <a:t>Souphanouvong</a:t>
            </a:r>
            <a:r>
              <a:rPr lang="en-US" sz="2000" b="1" dirty="0" smtClean="0"/>
              <a:t> University</a:t>
            </a:r>
            <a:endParaRPr lang="en-US" sz="2000" b="1" dirty="0"/>
          </a:p>
        </p:txBody>
      </p:sp>
      <p:pic>
        <p:nvPicPr>
          <p:cNvPr id="9" name="Picture 8" descr="logo_su_1.pd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2642" y="5837488"/>
            <a:ext cx="669771" cy="740793"/>
          </a:xfrm>
          <a:prstGeom prst="rect">
            <a:avLst/>
          </a:prstGeom>
        </p:spPr>
      </p:pic>
      <p:sp>
        <p:nvSpPr>
          <p:cNvPr id="11" name="Sottotitolo 4"/>
          <p:cNvSpPr txBox="1">
            <a:spLocks/>
          </p:cNvSpPr>
          <p:nvPr/>
        </p:nvSpPr>
        <p:spPr>
          <a:xfrm>
            <a:off x="137350" y="6580712"/>
            <a:ext cx="1406188" cy="2382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500" b="1" dirty="0" smtClean="0">
                <a:solidFill>
                  <a:srgbClr val="0070C0"/>
                </a:solidFill>
              </a:rPr>
              <a:t>SOUPHANOUVONG UNIVERSITY</a:t>
            </a:r>
          </a:p>
          <a:p>
            <a:r>
              <a:rPr lang="en-US" sz="500" b="1" dirty="0" smtClean="0">
                <a:solidFill>
                  <a:srgbClr val="0070C0"/>
                </a:solidFill>
              </a:rPr>
              <a:t> </a:t>
            </a:r>
            <a:endParaRPr lang="en-US" sz="500" b="1" dirty="0">
              <a:solidFill>
                <a:srgbClr val="0070C0"/>
              </a:solidFill>
            </a:endParaRPr>
          </a:p>
        </p:txBody>
      </p:sp>
      <p:sp>
        <p:nvSpPr>
          <p:cNvPr id="13" name="Rectangle 12"/>
          <p:cNvSpPr/>
          <p:nvPr/>
        </p:nvSpPr>
        <p:spPr>
          <a:xfrm>
            <a:off x="1959236" y="4217796"/>
            <a:ext cx="4678459" cy="923330"/>
          </a:xfrm>
          <a:prstGeom prst="rect">
            <a:avLst/>
          </a:prstGeom>
          <a:ln/>
          <a:effectLst>
            <a:glow rad="101600">
              <a:schemeClr val="accent4">
                <a:satMod val="175000"/>
                <a:alpha val="40000"/>
              </a:schemeClr>
            </a:glow>
          </a:effectLst>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en-AU" sz="5400" b="1" cap="none" spc="0" dirty="0" smtClean="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rPr>
              <a:t>Any Questions?</a:t>
            </a:r>
            <a:endParaRPr lang="en-AU" sz="5400" b="1" cap="none" spc="0"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9533022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1118</TotalTime>
  <Words>400</Words>
  <Application>Microsoft Macintosh PowerPoint</Application>
  <PresentationFormat>On-screen Show (4:3)</PresentationFormat>
  <Paragraphs>88</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Tema di Office</vt:lpstr>
      <vt:lpstr>TOOLKIT  CASCADE TRAINING INTERNATIONALISATION OF HIGHER EDUCATION</vt:lpstr>
      <vt:lpstr>PowerPoint Presentation</vt:lpstr>
      <vt:lpstr>Why internationalise?</vt:lpstr>
      <vt:lpstr>Internationalisation coming into focus</vt:lpstr>
      <vt:lpstr>PowerPoint Presentation</vt:lpstr>
      <vt:lpstr>PowerPoint Presentation</vt:lpstr>
      <vt:lpstr>PowerPoint Presentation</vt:lpstr>
      <vt:lpstr>PowerPoint Presentation</vt:lpstr>
      <vt:lpstr>PowerPoint Presentation</vt:lpstr>
    </vt:vector>
  </TitlesOfParts>
  <Company>Università di Bologna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Lucia Ippolito</dc:creator>
  <cp:lastModifiedBy>Palitha Douangchack</cp:lastModifiedBy>
  <cp:revision>84</cp:revision>
  <dcterms:created xsi:type="dcterms:W3CDTF">2019-09-26T08:09:21Z</dcterms:created>
  <dcterms:modified xsi:type="dcterms:W3CDTF">2021-12-01T08:04:07Z</dcterms:modified>
</cp:coreProperties>
</file>